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6" r:id="rId4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5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9cebc731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混淆核反应的类型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58275f0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对裂变反应方程的考查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058e0d6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对核聚变的理解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29b8673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裂变反应的能量计算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bf4b087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题型4 对核聚变反应方程的考查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e7d4109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题型5 核聚变反应的能量计算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50928c6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题型6 反应堆与核电站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7025800008f091e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cebc731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混淆核反应的类型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6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20.xml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7.png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2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3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58.jpeg"/><Relationship Id="rId1" Type="http://schemas.openxmlformats.org/officeDocument/2006/relationships/image" Target="../media/image57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0.png"/><Relationship Id="rId1" Type="http://schemas.openxmlformats.org/officeDocument/2006/relationships/image" Target="../media/image59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2.png"/><Relationship Id="rId1" Type="http://schemas.openxmlformats.org/officeDocument/2006/relationships/image" Target="../media/image6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6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6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_1#a547705fe?vop=1&amp;vop=1&amp;pid=c29b8673e&amp;color=0,0,0&amp;vtp=1&amp;bt=1&amp;bbb=1&amp;hb=1"/>
              <p:cNvSpPr/>
              <p:nvPr/>
            </p:nvSpPr>
            <p:spPr>
              <a:xfrm>
                <a:off x="722376" y="972000"/>
                <a:ext cx="10753344" cy="272256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根据质量数守恒和电荷数守恒可知核反应方程中的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56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；核反应的产物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比反应物更稳定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,而比结合能越大原子核越稳定,可知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核的比结合能小于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核的比结合能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正确；根据题意可知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会发生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衰变,因此其衰变方程为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𝑥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Ba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57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；根据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爱因斯坦质能方程有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043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913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2_1#a547705fe?vop=1&amp;vop=1&amp;pid=c29b8673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22563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549" b="-16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3_1#2064ee231?vop=1&amp;pid=c29b8673e&amp;color=0,0,0&amp;vtp=1&amp;bt=1&amp;bbb=1&amp;hb=1"/>
              <p:cNvSpPr/>
              <p:nvPr/>
            </p:nvSpPr>
            <p:spPr>
              <a:xfrm>
                <a:off x="722376" y="972000"/>
                <a:ext cx="10753344" cy="90093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5.某次核反应中，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136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，同时释放出若干中子.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的平均结合能约为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136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的平均结合能约为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的平均结合能约为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3_1#2064ee231?vop=1&amp;pid=c29b8673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0938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56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14_1#6ae634c7e?vop=1&amp;pid=2064ee231&amp;color=0,0,0&amp;vtp=1&amp;bbb=1"/>
              <p:cNvSpPr/>
              <p:nvPr/>
            </p:nvSpPr>
            <p:spPr>
              <a:xfrm>
                <a:off x="722376" y="1928437"/>
                <a:ext cx="10753344" cy="41789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（1）把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分解成核子时，要吸收多少能量；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BD.14_1#6ae634c7e?vop=1&amp;pid=2064ee23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28437"/>
                <a:ext cx="10753344" cy="417894"/>
              </a:xfrm>
              <a:prstGeom prst="rect">
                <a:avLst/>
              </a:prstGeom>
              <a:blipFill rotWithShape="1">
                <a:blip r:embed="rId2"/>
                <a:stretch>
                  <a:fillRect l="-4" t="-138" b="-123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15_1#6ae634c7e?vop=1&amp;vop=1&amp;pid=2064ee231&amp;color=0,0,0&amp;vtp=1&amp;bbb=1"/>
              <p:cNvSpPr/>
              <p:nvPr/>
            </p:nvSpPr>
            <p:spPr>
              <a:xfrm>
                <a:off x="722376" y="23943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𝟕𝟖𝟔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𝐌𝐞𝐕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15_1#6ae634c7e?vop=1&amp;vop=1&amp;pid=2064ee23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94337"/>
                <a:ext cx="10753344" cy="400050"/>
              </a:xfrm>
              <a:prstGeom prst="rect">
                <a:avLst/>
              </a:prstGeom>
              <a:blipFill rotWithShape="1">
                <a:blip r:embed="rId3"/>
                <a:stretch>
                  <a:fillRect l="-4" t="-97" b="-141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S.16_1#6ae634c7e?vop=1&amp;vop=1&amp;pid=2064ee231&amp;color=0,0,0&amp;vtp=1&amp;bbb=1"/>
              <p:cNvSpPr/>
              <p:nvPr/>
            </p:nvSpPr>
            <p:spPr>
              <a:xfrm>
                <a:off x="722376" y="2804928"/>
                <a:ext cx="10753344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把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分解成核子时,要吸收的能量为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786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O_6_AS.16_1#6ae634c7e?vop=1&amp;vop=1&amp;pid=2064ee23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04928"/>
                <a:ext cx="10753344" cy="434785"/>
              </a:xfrm>
              <a:prstGeom prst="rect">
                <a:avLst/>
              </a:prstGeom>
              <a:blipFill rotWithShape="1">
                <a:blip r:embed="rId4"/>
                <a:stretch>
                  <a:fillRect l="-4" t="-31" b="-138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7_1#2ccaf6cf2?vop=1&amp;pid=2064ee231&amp;color=0,0,0&amp;vtp=1&amp;bt=1&amp;bbb=1"/>
              <p:cNvSpPr/>
              <p:nvPr/>
            </p:nvSpPr>
            <p:spPr>
              <a:xfrm>
                <a:off x="722376" y="972000"/>
                <a:ext cx="10753344" cy="41833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（2）使相应的核子分别结合成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136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时，要释放出多少能量；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17_1#2ccaf6cf2?vop=1&amp;pid=2064ee23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18338"/>
              </a:xfrm>
              <a:prstGeom prst="rect">
                <a:avLst/>
              </a:prstGeom>
              <a:blipFill rotWithShape="1">
                <a:blip r:embed="rId1"/>
                <a:stretch>
                  <a:fillRect l="-4" t="-108" b="-122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8_1#2ccaf6cf2?vop=1&amp;vop=1&amp;pid=2064ee231&amp;color=0,0,0&amp;vtp=1&amp;bbb=1"/>
              <p:cNvSpPr/>
              <p:nvPr/>
            </p:nvSpPr>
            <p:spPr>
              <a:xfrm>
                <a:off x="722376" y="1441519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𝟏𝟒𝟐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𝟒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𝐌𝐞𝐕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𝟕𝟖𝟑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𝐌𝐞𝐕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18_1#2ccaf6cf2?vop=1&amp;vop=1&amp;pid=2064ee23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41519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-142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19_1#2ccaf6cf2?vop=1&amp;vop=1&amp;pid=2064ee231&amp;color=0,0,0&amp;vtp=1&amp;bbb=1"/>
              <p:cNvSpPr/>
              <p:nvPr/>
            </p:nvSpPr>
            <p:spPr>
              <a:xfrm>
                <a:off x="722376" y="1852110"/>
                <a:ext cx="10753344" cy="90690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使相应的核子结合成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136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要释放的能量为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使相应的核子结合成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要释放的能量为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783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19_1#2ccaf6cf2?vop=1&amp;vop=1&amp;pid=2064ee23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52110"/>
                <a:ext cx="10753344" cy="906907"/>
              </a:xfrm>
              <a:prstGeom prst="rect">
                <a:avLst/>
              </a:prstGeom>
              <a:blipFill rotWithShape="1">
                <a:blip r:embed="rId3"/>
                <a:stretch>
                  <a:fillRect l="-4" t="-50" b="-49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0_1#fc24b6a36?vop=1&amp;pid=2064ee231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（3）在这个核反应中是吸收能量还是释放能量？这个能量大约是多少？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1_1#fc24b6a36?vop=1&amp;vop=1&amp;pid=2064ee231&amp;color=0,0,0&amp;vtp=1&amp;bbb=1"/>
              <p:cNvSpPr/>
              <p:nvPr/>
            </p:nvSpPr>
            <p:spPr>
              <a:xfrm>
                <a:off x="722376" y="1435169"/>
                <a:ext cx="10753344" cy="8375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释放能量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𝟏𝟑𝟗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𝟒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𝐌𝐞𝐕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21_1#fc24b6a36?vop=1&amp;vop=1&amp;pid=2064ee23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5169"/>
                <a:ext cx="10753344" cy="837502"/>
              </a:xfrm>
              <a:prstGeom prst="rect">
                <a:avLst/>
              </a:prstGeom>
              <a:blipFill rotWithShape="1">
                <a:blip r:embed="rId1"/>
                <a:stretch>
                  <a:fillRect l="-4" t="-8" b="-6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22_1#fc24b6a36?vop=1&amp;vop=1&amp;pid=2064ee231&amp;color=0,0,0&amp;vtp=1&amp;bbb=1&amp;hb=1"/>
              <p:cNvSpPr/>
              <p:nvPr/>
            </p:nvSpPr>
            <p:spPr>
              <a:xfrm>
                <a:off x="722376" y="2277052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136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的平均结合能均大于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的平均结合能,说明生成的新核更稳定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,则这个核反应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释放能量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,释放的能量为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22_1#fc24b6a36?vop=1&amp;vop=1&amp;pid=2064ee23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77052"/>
                <a:ext cx="10753344" cy="907034"/>
              </a:xfrm>
              <a:prstGeom prst="rect">
                <a:avLst/>
              </a:prstGeom>
              <a:blipFill rotWithShape="1">
                <a:blip r:embed="rId2"/>
                <a:stretch>
                  <a:fillRect l="-4" t="-64" b="-49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3_1#3d662ab19?vop=1&amp;pid=8bf4b0871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[北京十三中2024月考]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太阳能源于太阳内部的聚变反应，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太阳质量也随之不断减少.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设每次聚变反应可看作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4个氢核结合成1个氦核，太阳每秒钟辐射的能量约为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3_1#3d662ab19?vop=1&amp;pid=8bf4b087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779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4_1#3d662ab19.bracket?vop=1&amp;pid=8bf4b0871&amp;color=0,0,0&amp;vpa=5&amp;vtp=1&amp;bbb=1"/>
          <p:cNvSpPr/>
          <p:nvPr/>
        </p:nvSpPr>
        <p:spPr>
          <a:xfrm>
            <a:off x="5305044" y="1867350"/>
            <a:ext cx="528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3_2#3d662ab19.choices?vop=1&amp;pid=8bf4b0871&amp;color=0,0,0&amp;vtp=1&amp;bbb=1"/>
              <p:cNvSpPr/>
              <p:nvPr/>
            </p:nvSpPr>
            <p:spPr>
              <a:xfrm>
                <a:off x="722376" y="2281877"/>
                <a:ext cx="10753344" cy="8558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A.该聚变的核反应方程是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.聚变反应在常温下不能发生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.太阳每秒钟减少的质量约为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.目前核电站采用的核燃料主要是氢核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3_2#3d662ab19.choices?vop=1&amp;pid=8bf4b087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10753344" cy="855853"/>
              </a:xfrm>
              <a:prstGeom prst="rect">
                <a:avLst/>
              </a:prstGeom>
              <a:blipFill rotWithShape="1">
                <a:blip r:embed="rId2"/>
                <a:stretch>
                  <a:fillRect l="-4" t="-38" b="-53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5_1#3d662ab19?vop=1&amp;vop=1&amp;pid=8bf4b0871&amp;color=0,0,0&amp;vtp=1&amp;bt=1&amp;bbb=1&amp;hb=1"/>
              <p:cNvSpPr/>
              <p:nvPr/>
            </p:nvSpPr>
            <p:spPr>
              <a:xfrm>
                <a:off x="722376" y="972000"/>
                <a:ext cx="10753344" cy="1897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根据质量数守恒和电荷数守恒,可得该聚变的核反应方程为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,生成物是正电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,不是电子,A错误；该聚变反应需要在高温高压条件下发生,聚变反应在常温下不能发生,B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根据爱因斯坦质能方程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,可得太阳每秒钟减少的质量为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26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；目前核电站采用的核燃料主要是铀核,利用铀核的裂变反应过程中释放的核能,D错误.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5_1#3d662ab19?vop=1&amp;vop=1&amp;pid=8bf4b087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97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1087" b="-23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6_1#316684e5e?vop=1&amp;pid=8bf4b0871&amp;color=0,0,0&amp;vtp=1&amp;bt=1&amp;bbb=1&amp;hb=1"/>
              <p:cNvSpPr/>
              <p:nvPr/>
            </p:nvSpPr>
            <p:spPr>
              <a:xfrm>
                <a:off x="722376" y="972000"/>
                <a:ext cx="10753344" cy="132041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[广西桂林2025高二下期末]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2025年1月20日，有“人造太阳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”之称的中国全超导托卡马克核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聚变实验装置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EAST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，首次实现1亿摄氏度1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066秒的高约束模式等离子体运行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.关于该实验中核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聚变方程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6_1#316684e5e?vop=1&amp;pid=8bf4b087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0419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8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7_1#316684e5e.bracket?vop=1&amp;pid=8bf4b0871&amp;color=0,0,0&amp;vpa=6&amp;vtp=1"/>
          <p:cNvSpPr/>
          <p:nvPr/>
        </p:nvSpPr>
        <p:spPr>
          <a:xfrm>
            <a:off x="6332665" y="188068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6_2#316684e5e.choices?vop=1&amp;pid=8bf4b0871&amp;color=0,0,0&amp;vtp=1&amp;bbb=1"/>
              <p:cNvSpPr/>
              <p:nvPr/>
            </p:nvSpPr>
            <p:spPr>
              <a:xfrm>
                <a:off x="722376" y="2295213"/>
                <a:ext cx="10753344" cy="86296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是中子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是电子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C.该反应没有质量亏损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的比结合能小于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6_2#316684e5e.choices?vop=1&amp;pid=8bf4b087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5213"/>
                <a:ext cx="10753344" cy="862965"/>
              </a:xfrm>
              <a:prstGeom prst="rect">
                <a:avLst/>
              </a:prstGeom>
              <a:blipFill rotWithShape="1">
                <a:blip r:embed="rId2"/>
                <a:stretch>
                  <a:fillRect l="-4" t="-37" b="-59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8_1#316684e5e?vop=1&amp;vop=1&amp;pid=8bf4b0871&amp;color=0,0,0&amp;vtp=1&amp;bt=1&amp;bbb=1&amp;hb=1"/>
              <p:cNvSpPr/>
              <p:nvPr/>
            </p:nvSpPr>
            <p:spPr>
              <a:xfrm>
                <a:off x="722376" y="972000"/>
                <a:ext cx="10753344" cy="1415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根据质量数守恒和电荷数守恒可知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的质量数为1，电荷数为0,是中子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,故A正确,B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核聚变会释放大量能量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,根据爱因斯坦质能方程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,可知存在质量亏损,故C错误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；核聚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,生成物的比结合能大于反应物的,故D错误.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8_1#316684e5e?vop=1&amp;vop=1&amp;pid=8bf4b087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15034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r="-2415" b="-31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9_1#3503213b2?vop=1&amp;pid=5e7d4109b&amp;color=0,0,0&amp;vtp=1&amp;bt=1&amp;bbb=1&amp;hb=1"/>
              <p:cNvSpPr/>
              <p:nvPr/>
            </p:nvSpPr>
            <p:spPr>
              <a:xfrm>
                <a:off x="722376" y="972000"/>
                <a:ext cx="10753344" cy="133324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[江苏南通海安2025高二下期中]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两个氘核以相等的动能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对心碰撞发生核聚变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.核反应方程为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.核反应释放的核能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全部转化为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的动能为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.质量之比可用质量数之比表示，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9_1#3503213b2?vop=1&amp;pid=5e7d4109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33246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579" b="-3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0_1#3503213b2.bracket?vop=1&amp;pid=5e7d4109b&amp;color=0,0,0&amp;vpa=7&amp;vtp=1"/>
          <p:cNvSpPr/>
          <p:nvPr/>
        </p:nvSpPr>
        <p:spPr>
          <a:xfrm>
            <a:off x="7254431" y="1892687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9_2#3503213b2.choices?vop=1&amp;pid=5e7d4109b&amp;color=0,0,0&amp;vtp=1&amp;bbb=1"/>
              <p:cNvSpPr/>
              <p:nvPr/>
            </p:nvSpPr>
            <p:spPr>
              <a:xfrm>
                <a:off x="722376" y="2309690"/>
                <a:ext cx="10753344" cy="5939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497455" algn="l"/>
                    <a:tab pos="5388610" algn="l"/>
                    <a:tab pos="86099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k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9_2#3503213b2.choices?vop=1&amp;pid=5e7d4109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09690"/>
                <a:ext cx="10753344" cy="593979"/>
              </a:xfrm>
              <a:prstGeom prst="rect">
                <a:avLst/>
              </a:prstGeom>
              <a:blipFill rotWithShape="1">
                <a:blip r:embed="rId2"/>
                <a:stretch>
                  <a:fillRect l="-4" t="-33" b="-90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1_1#3503213b2?vop=1&amp;vop=1&amp;pid=5e7d4109b&amp;color=0,0,0&amp;vtp=1&amp;bt=1&amp;bbb=1&amp;hb=1"/>
              <p:cNvSpPr/>
              <p:nvPr/>
            </p:nvSpPr>
            <p:spPr>
              <a:xfrm>
                <a:off x="722376" y="972000"/>
                <a:ext cx="10753344" cy="203225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核聚变中生成物的比结合能高于反应物的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大于氘核的比结合能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故A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；总动能等于核能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与初始动能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之和.反应前后动量守恒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与中子动量等大反向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,动能比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为其质量的反比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，总动能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k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,故B正确；释放的核能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,故C、D错误.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1_1#3503213b2?vop=1&amp;vop=1&amp;pid=5e7d4109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032254"/>
              </a:xfrm>
              <a:prstGeom prst="rect">
                <a:avLst/>
              </a:prstGeom>
              <a:blipFill rotWithShape="1">
                <a:blip r:embed="rId1"/>
                <a:stretch>
                  <a:fillRect l="-4" t="-22" r="-549" b="-12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e1bf2fcae.fixed?pid=c90bd0d24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e1bf2fcae.fixed?pid=c90bd0d24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charset="-122"/>
                <a:cs typeface="Times New Roman" panose="02020603050405020304" pitchFamily="34" charset="-120"/>
              </a:rPr>
              <a:t>第4~5节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charset="-122"/>
                <a:cs typeface="Times New Roman" panose="02020603050405020304" pitchFamily="34" charset="-120"/>
              </a:rPr>
              <a:t>核裂变和核聚变/核能的利用与环境保护</a:t>
            </a:r>
            <a:endParaRPr lang="en-US" altLang="zh-CN" sz="4400" dirty="0"/>
          </a:p>
        </p:txBody>
      </p:sp>
      <p:pic>
        <p:nvPicPr>
          <p:cNvPr id="4" name="C_3#e1bf2fcae.fixed?pid=c90bd0d2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e1bf2fcae.fixed?pid=c90bd0d24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2_1#22f477344?vop=1&amp;pid=5e7d4109b&amp;color=0,0,0&amp;vtp=1&amp;bt=1&amp;bbb=1&amp;hb=1"/>
              <p:cNvSpPr/>
              <p:nvPr/>
            </p:nvSpPr>
            <p:spPr>
              <a:xfrm>
                <a:off x="722376" y="972000"/>
                <a:ext cx="10753344" cy="2684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2024年6月13日，据央视新闻报道，新一代人造太阳“中国环流三号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”在国际上首次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发现并实现了一种先进磁场结构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,对提升核聚变装置的控制运行能力具有重要意义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.已知该装置内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部发生的核反应方程为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d>
                          <m:dPr>
                            <m:begChr m:val=""/>
                            <m:endChr m:val="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​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bSup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H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→</m:t>
                            </m:r>
                          </m:e>
                        </m:d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，其中氘核的质量为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，氦核的质量为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，中子的质量为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相当于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的能量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，在两个氘核以相等的动能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进行对心碰撞，并且核反应释放的核能全部转化为动能的情况下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，下列说法正确的是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32_1#22f477344?vop=1&amp;pid=5e7d4109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84653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260" b="-16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3_1#22f477344.bracket?vop=1&amp;pid=5e7d4109b&amp;color=0,0,0&amp;vpa=8&amp;vtp=1&amp;bbb=1"/>
          <p:cNvSpPr/>
          <p:nvPr/>
        </p:nvSpPr>
        <p:spPr>
          <a:xfrm>
            <a:off x="909701" y="3251650"/>
            <a:ext cx="528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2_2#22f477344.choices?vop=1&amp;pid=5e7d4109b&amp;color=0,0,0&amp;vtp=1&amp;bbb=1"/>
              <p:cNvSpPr/>
              <p:nvPr/>
            </p:nvSpPr>
            <p:spPr>
              <a:xfrm>
                <a:off x="722376" y="3663573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A.该核反应吸收的能量约为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.核反应后氦核与中子的动量等大反向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.核反应后氦核的动能为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.该反应生成物的结合能小于反应物的结合能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32_2#22f477344.choices?vop=1&amp;pid=5e7d4109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63573"/>
                <a:ext cx="10753344" cy="843153"/>
              </a:xfrm>
              <a:prstGeom prst="rect">
                <a:avLst/>
              </a:prstGeom>
              <a:blipFill rotWithShape="1">
                <a:blip r:embed="rId2"/>
                <a:stretch>
                  <a:fillRect l="-4" t="-31" b="-54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4_1#22f477344?vop=1&amp;vop=1&amp;pid=5e7d4109b&amp;color=0,0,0&amp;vtp=1&amp;bt=1&amp;bbb=1&amp;hb=1"/>
              <p:cNvSpPr/>
              <p:nvPr/>
            </p:nvSpPr>
            <p:spPr>
              <a:xfrm>
                <a:off x="722376" y="972000"/>
                <a:ext cx="10753344" cy="3332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反应前的质量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,反应后的质量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,可知反应发生质量亏损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,则该核反应释放能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,释放的能量为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；两个氘核以相等的动能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进行对心碰撞,则核反应前两氘核总动量为零,因而反应后氦核与中子的总动量也为零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二者动量等大反向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,故B正确；核反应后的总动能为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∝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k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k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n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He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,联立解得氦核的动能为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,中子的动能为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；由于反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应放出能量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,该反应生成物的结合能大于反应物的结合能,故D错误.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4_1#22f477344?vop=1&amp;vop=1&amp;pid=5e7d4109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3327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596" b="-13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5_1#bffa10d71?vop=1&amp;pid=750928c6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10.关于核反应堆和轻核聚变，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6_1#bffa10d71.bracket?vop=1&amp;pid=750928c67&amp;color=0,0,0&amp;vpa=9&amp;vtp=1"/>
          <p:cNvSpPr/>
          <p:nvPr/>
        </p:nvSpPr>
        <p:spPr>
          <a:xfrm>
            <a:off x="5854764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5_2#bffa10d71.choices?vop=1&amp;pid=750928c67&amp;color=0,0,0&amp;vtp=1&amp;bbb=1"/>
              <p:cNvSpPr/>
              <p:nvPr/>
            </p:nvSpPr>
            <p:spPr>
              <a:xfrm>
                <a:off x="722376" y="1436497"/>
                <a:ext cx="10753344" cy="17953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A.只要有中子打入铀块中就会发生链式反应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.镉棒吸收中子的能力很强，反应激烈时，将镉棒拔出一些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.普通水能使中子减速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.要使轻核发生聚变，必须使它们的距离达到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以内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35_2#bffa10d71.choices?vop=1&amp;pid=750928c6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6497"/>
                <a:ext cx="10753344" cy="1795336"/>
              </a:xfrm>
              <a:prstGeom prst="rect">
                <a:avLst/>
              </a:prstGeom>
              <a:blipFill rotWithShape="1">
                <a:blip r:embed="rId1"/>
                <a:stretch>
                  <a:fillRect l="-4" t="-7" b="-25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7_1#bffa10d71?vop=1&amp;vop=1&amp;pid=750928c67&amp;color=0,0,0&amp;vtp=1&amp;bt=1&amp;bbb=1&amp;hb=1"/>
              <p:cNvSpPr/>
              <p:nvPr/>
            </p:nvSpPr>
            <p:spPr>
              <a:xfrm>
                <a:off x="722376" y="972000"/>
                <a:ext cx="10753344" cy="13253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要使铀块发生链式反应,还需要铀块达到临界体积,故A错误；镉棒吸收中子的能力很强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,反应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激烈时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,应将镉棒插入一些,故B错误；反应堆中最常使用的慢化剂主要有石墨、重水和普通水,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故C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；要使轻核发生聚变,必须使轻核接近核力发生作用的距离,需要达到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以内,故D错误.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7_1#bffa10d71?vop=1&amp;vop=1&amp;pid=750928c6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5309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821" b="-34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8_1#4da3365e9?vop=1&amp;pid=750928c67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11.链式反应需要在铀核周围放“慢化剂”，快中子跟慢化剂中的原子核碰撞后，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中子速度减小，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变为慢中子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.假设中子与慢化剂中的原子核发生的碰撞为弹性正碰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，且碰撞前慢化剂中的原子核是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静止的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那么下列物质中最适合做慢化剂的是(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9_1#4da3365e9.bracket?vop=1&amp;pid=750928c67&amp;color=0,0,0&amp;vpa=10&amp;vtp=1"/>
          <p:cNvSpPr/>
          <p:nvPr/>
        </p:nvSpPr>
        <p:spPr>
          <a:xfrm>
            <a:off x="5989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8_2#4da3365e9.choices?vop=1&amp;pid=750928c67&amp;color=0,0,0&amp;vtp=1&amp;bbb=1"/>
              <p:cNvSpPr/>
              <p:nvPr/>
            </p:nvSpPr>
            <p:spPr>
              <a:xfrm>
                <a:off x="722376" y="2328486"/>
                <a:ext cx="10753344" cy="41179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2481580" algn="l"/>
                    <a:tab pos="5306060" algn="l"/>
                    <a:tab pos="82575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A.电子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.铀原子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.铅原子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207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Pb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.碳原子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38_2#4da3365e9.choices?vop=1&amp;pid=750928c6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28486"/>
                <a:ext cx="10753344" cy="411798"/>
              </a:xfrm>
              <a:prstGeom prst="rect">
                <a:avLst/>
              </a:prstGeom>
              <a:blipFill rotWithShape="1">
                <a:blip r:embed="rId1"/>
                <a:stretch>
                  <a:fillRect l="-4" t="-140" b="-139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0_1#4da3365e9?vop=1&amp;vop=1&amp;pid=750928c67&amp;color=0,0,0&amp;vtp=1&amp;bt=1&amp;bbb=1&amp;hb=1"/>
              <p:cNvSpPr/>
              <p:nvPr/>
            </p:nvSpPr>
            <p:spPr>
              <a:xfrm>
                <a:off x="722376" y="972000"/>
                <a:ext cx="10753344" cy="152425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设中子质量为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,碰前速度为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,碰后速度为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,原子核质量为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,碰后速度为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,中子与原子核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发生弹性正碰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,以速度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为正方向,则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,可见原子核质量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越接近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,碰后中子速度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越小,D正确.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0_1#4da3365e9?vop=1&amp;vop=1&amp;pid=750928c6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524254"/>
              </a:xfrm>
              <a:prstGeom prst="rect">
                <a:avLst/>
              </a:prstGeom>
              <a:blipFill rotWithShape="1">
                <a:blip r:embed="rId1"/>
                <a:stretch>
                  <a:fillRect l="-4" t="-30" b="-16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1_1#4fa728a2f?vop=1&amp;pid=9cebc731c&amp;color=0,0,0&amp;vtp=1&amp;bt=1&amp;bbb=1"/>
              <p:cNvSpPr/>
              <p:nvPr/>
            </p:nvSpPr>
            <p:spPr>
              <a:xfrm>
                <a:off x="722376" y="972000"/>
                <a:ext cx="10753344" cy="1007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[山东威海2024高二下期中]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关于核反应方程：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①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238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②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Pa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③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235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Kr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Ba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④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d>
                              <m:dPr>
                                <m:begChr m:val=""/>
                                <m:endChr m:val="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3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→</m:t>
                                </m:r>
                              </m:e>
                            </m:d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41_1#4fa728a2f?vop=1&amp;pid=9cebc731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007999"/>
              </a:xfrm>
              <a:prstGeom prst="rect">
                <a:avLst/>
              </a:prstGeom>
              <a:blipFill rotWithShape="1">
                <a:blip r:embed="rId1"/>
                <a:stretch>
                  <a:fillRect l="-4" t="-45" b="-32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2_1#4fa728a2f.bracket?vop=1&amp;pid=9cebc731c&amp;color=0,0,0&amp;vpa=11&amp;vtp=1"/>
          <p:cNvSpPr/>
          <p:nvPr/>
        </p:nvSpPr>
        <p:spPr>
          <a:xfrm>
            <a:off x="9868662" y="1662943"/>
            <a:ext cx="385763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1_2#4fa728a2f.choices?vop=1&amp;pid=9cebc731c&amp;color=0,0,0&amp;vtp=1&amp;bbb=1"/>
              <p:cNvSpPr/>
              <p:nvPr/>
            </p:nvSpPr>
            <p:spPr>
              <a:xfrm>
                <a:off x="722376" y="1991365"/>
                <a:ext cx="10753344" cy="1808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A.①是衰变方程，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g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经过两个半衰期全部衰变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.②是核裂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变方程，</a:t>
                </a:r>
                <a14:m>
                  <m:oMath xmlns:m="http://schemas.openxmlformats.org/officeDocument/2006/math">
                    <m:r>
                      <a:rPr lang="en-US" altLang="zh-CN" sz="2000" b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β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射线的电离本领比</a:t>
                </a:r>
                <a14:m>
                  <m:oMath xmlns:m="http://schemas.openxmlformats.org/officeDocument/2006/math">
                    <m:r>
                      <a:rPr lang="en-US" altLang="zh-CN" sz="2000" b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射线强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.③是人工转变方程，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.④是热核反应，该反应需要很高的温度并放出热量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6_BD.41_2#4fa728a2f.choices?vop=1&amp;pid=9cebc731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91365"/>
                <a:ext cx="10753344" cy="1808734"/>
              </a:xfrm>
              <a:prstGeom prst="rect">
                <a:avLst/>
              </a:prstGeom>
              <a:blipFill rotWithShape="1">
                <a:blip r:embed="rId2"/>
                <a:stretch>
                  <a:fillRect l="-4" b="-25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43_1#4fa728a2f?vop=1&amp;vop=1&amp;pid=9cebc731c&amp;color=0,0,0&amp;vtp=1&amp;bt=1&amp;bbb=1&amp;hb=1"/>
              <p:cNvSpPr/>
              <p:nvPr/>
            </p:nvSpPr>
            <p:spPr>
              <a:xfrm>
                <a:off x="722376" y="972000"/>
                <a:ext cx="10753344" cy="2329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①中生成核中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粒子,且由一种变成两种，属于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衰变,根据半衰期的规律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g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个半衰期有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发生了衰变,还剩余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没有发生衰变,故A错误；②中生成核中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β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,且由一种变</a:t>
                </a:r>
                <a:endParaRPr lang="en-US" altLang="zh-CN" sz="2000" b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成两种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，属于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β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</a:t>
                </a:r>
                <a:r>
                  <a:rPr lang="en-US" altLang="zh-CN" sz="22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β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射线的电离本领比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射线弱,故B错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误；③是核裂变,由于裂变释放能量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明生成核比反应核更加稳定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大,故C错误；④是核聚变,是热核反应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反应需要很高的温度并放出热量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43_1#4fa728a2f?vop=1&amp;vop=1&amp;pid=9cebc731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29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337" b="-19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44_1#4fa728a2f?vop=1&amp;vop=1&amp;pid=9cebc731c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【易错分析】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核反应有四种类型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：衰变、人工核转变、核裂变、核聚变,本题易因混淆这四种核反应而致错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握四种核反应的特点是解决此类问题的关键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6f276451.fixed?pid=c90bd0d24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d6f276451.fixed?pid=c90bd0d24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charset="-122"/>
                <a:cs typeface="Times New Roman" panose="02020603050405020304" pitchFamily="34" charset="-120"/>
              </a:rPr>
              <a:t>第4~5节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charset="-122"/>
                <a:cs typeface="Times New Roman" panose="02020603050405020304" pitchFamily="34" charset="-120"/>
              </a:rPr>
              <a:t>核裂变和核聚变/核能的利用与环境保护</a:t>
            </a:r>
            <a:endParaRPr lang="en-US" altLang="zh-CN" sz="4400" dirty="0"/>
          </a:p>
        </p:txBody>
      </p:sp>
      <p:pic>
        <p:nvPicPr>
          <p:cNvPr id="4" name="C_3#d6f276451.fixed?pid=c90bd0d2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6f276451.fixed?pid=c90bd0d24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63fe8d24a?vop=1&amp;pid=658275f00&amp;color=0,0,0&amp;vtp=1&amp;bt=1&amp;bbb=1&amp;hb=1"/>
              <p:cNvSpPr/>
              <p:nvPr/>
            </p:nvSpPr>
            <p:spPr>
              <a:xfrm>
                <a:off x="722376" y="972000"/>
                <a:ext cx="10753344" cy="8632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[四川成都2025高二下期末]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近代科学家发现了质子和中子等微观粒子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，促进了对原子核的认识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和利用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.下列四个核反应方程中都有中子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，我国利用中子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进行核裂变发电的反应方程是(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_1#63fe8d24a?vop=1&amp;pid=658275f0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63283"/>
              </a:xfrm>
              <a:prstGeom prst="rect">
                <a:avLst/>
              </a:prstGeom>
              <a:blipFill rotWithShape="1">
                <a:blip r:embed="rId1"/>
                <a:stretch>
                  <a:fillRect l="-4" t="-52" r="-1175" b="-58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63fe8d24a.bracket?vop=1&amp;pid=658275f00&amp;color=0,0,0&amp;vpa=1&amp;vtp=1"/>
          <p:cNvSpPr/>
          <p:nvPr/>
        </p:nvSpPr>
        <p:spPr>
          <a:xfrm>
            <a:off x="10901871" y="1423168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63fe8d24a.choices?vop=1&amp;pid=658275f00&amp;color=0,0,0&amp;vtp=1&amp;bbb=1"/>
              <p:cNvSpPr/>
              <p:nvPr/>
            </p:nvSpPr>
            <p:spPr>
              <a:xfrm>
                <a:off x="722376" y="1837695"/>
                <a:ext cx="10753344" cy="88588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235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Ba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89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Kr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27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Al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15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_2#63fe8d24a.choices?vop=1&amp;pid=658275f0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7695"/>
                <a:ext cx="10753344" cy="885889"/>
              </a:xfrm>
              <a:prstGeom prst="rect">
                <a:avLst/>
              </a:prstGeom>
              <a:blipFill rotWithShape="1">
                <a:blip r:embed="rId2"/>
                <a:stretch>
                  <a:fillRect l="-4" t="-1" b="-60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5_1#a4e5bdaaa?vop=1&amp;pid=d6f276451&amp;color=0,0,0&amp;vtp=1&amp;bt=1&amp;bbb=1&amp;hb=1"/>
              <p:cNvSpPr/>
              <p:nvPr/>
            </p:nvSpPr>
            <p:spPr>
              <a:xfrm>
                <a:off x="722376" y="972000"/>
                <a:ext cx="10753344" cy="134594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1.月球的表面长期受到宇宙射线的照射，使得“月壤”中的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含量十分丰富.科学家认为，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是发生核聚变的极好原料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，将来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也许是人类重要的能源，所以探测月球意义十分重大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.关于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45_1#a4e5bdaaa?vop=1&amp;pid=d6f27645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45946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-37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46_1#a4e5bdaaa.bracket?vop=1&amp;pid=d6f276451&amp;color=0,0,0&amp;vpa=12&amp;vtp=1"/>
          <p:cNvSpPr/>
          <p:nvPr/>
        </p:nvSpPr>
        <p:spPr>
          <a:xfrm>
            <a:off x="3612642" y="1905386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45_2#a4e5bdaaa.choices?vop=1&amp;pid=d6f276451&amp;color=0,0,0&amp;vtp=1&amp;bbb=1"/>
              <p:cNvSpPr/>
              <p:nvPr/>
            </p:nvSpPr>
            <p:spPr>
              <a:xfrm>
                <a:off x="722376" y="2326328"/>
                <a:ext cx="10753344" cy="181248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原子核内的核子靠万有引力紧密结合在一起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聚变反应后变成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，原子核的比结合能没有发生变化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发生核聚变，放出能量，不一定会发生质量亏损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发生聚变反应的方程可能为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</m:e>
                    </m:d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45_2#a4e5bdaaa.choices?vop=1&amp;pid=d6f27645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26328"/>
                <a:ext cx="10753344" cy="1812481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b="-29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7_1#a4e5bdaaa?vop=1&amp;vop=1&amp;pid=d6f276451&amp;color=0,0,0&amp;vtp=1&amp;bt=1&amp;bbb=1&amp;hb=1"/>
              <p:cNvSpPr/>
              <p:nvPr/>
            </p:nvSpPr>
            <p:spPr>
              <a:xfrm>
                <a:off x="722376" y="972000"/>
                <a:ext cx="10753344" cy="1444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原子核内的核子靠核力结合在一起，核力只存在于相邻的核子之间，A错误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；聚变放出能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，生成物的比结合能变大，B错误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发生聚变，放出能量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，根据质能方程可知一定会发生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质量亏损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聚变反应的方程可能为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47_1#a4e5bdaaa?vop=1&amp;vop=1&amp;pid=d6f27645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44879"/>
              </a:xfrm>
              <a:prstGeom prst="rect">
                <a:avLst/>
              </a:prstGeom>
              <a:blipFill rotWithShape="1">
                <a:blip r:embed="rId1"/>
                <a:stretch>
                  <a:fillRect l="-4" t="-31" b="-36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48_1#7fa4db6f6?vop=1&amp;pid=d6f276451&amp;color=0,0,0&amp;vtp=1&amp;bt=1&amp;bbb=1&amp;hb=1"/>
              <p:cNvSpPr/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[山西朔州2024高二下期末]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原子弹和核反应堆都利用了原子核裂变产生的能量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.前者可以给人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类带来灾难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，后者却能用来发电为人类造福.用一个中子轰击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可发生裂变反应生成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并释放出几个中子，已知每个中子的质量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043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913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，质量亏损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相当于释放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的能量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48_1#7fa4db6f6?vop=1&amp;pid=d6f27645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b="-19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5_BD.49_1#9204b0920?vop=1&amp;pid=7fa4db6f6&amp;color=0,0,0&amp;vtp=1&amp;bbb=1"/>
          <p:cNvSpPr/>
          <p:nvPr/>
        </p:nvSpPr>
        <p:spPr>
          <a:xfrm>
            <a:off x="722376" y="324403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（1）请写出上述裂变中的核反应方程；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50_1#9204b0920?vop=1&amp;vop=1&amp;pid=7fa4db6f6&amp;color=0,0,0&amp;vtp=1&amp;bbb=1"/>
              <p:cNvSpPr/>
              <p:nvPr/>
            </p:nvSpPr>
            <p:spPr>
              <a:xfrm>
                <a:off x="722376" y="3663130"/>
                <a:ext cx="10753344" cy="43573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𝟗𝟐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𝟐𝟑𝟓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𝐔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𝐧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𝟓𝟔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𝟏𝟒𝟏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𝐁𝐚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𝟑𝟔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𝟗𝟐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𝐊𝐫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𝐧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5_AN.50_1#9204b0920?vop=1&amp;vop=1&amp;pid=7fa4db6f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63130"/>
                <a:ext cx="10753344" cy="435737"/>
              </a:xfrm>
              <a:prstGeom prst="rect">
                <a:avLst/>
              </a:prstGeom>
              <a:blipFill rotWithShape="1">
                <a:blip r:embed="rId2"/>
                <a:stretch>
                  <a:fillRect l="-4" t="-103" b="-135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S.51_1#9204b0920?vop=1&amp;vop=1&amp;pid=7fa4db6f6&amp;color=0,0,0&amp;vtp=1&amp;bbb=1"/>
              <p:cNvSpPr/>
              <p:nvPr/>
            </p:nvSpPr>
            <p:spPr>
              <a:xfrm>
                <a:off x="722376" y="4103947"/>
                <a:ext cx="10753344" cy="9261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由质量数和电荷数守恒可得该核反应方程为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235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Ba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Kr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O_5_AS.51_1#9204b0920?vop=1&amp;vop=1&amp;pid=7fa4db6f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03947"/>
                <a:ext cx="10753344" cy="926148"/>
              </a:xfrm>
              <a:prstGeom prst="rect">
                <a:avLst/>
              </a:prstGeom>
              <a:blipFill rotWithShape="1">
                <a:blip r:embed="rId3"/>
                <a:stretch>
                  <a:fillRect l="-4" t="-62" b="-55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2_1#45ebbe2c7?vop=1&amp;pid=7fa4db6f6&amp;color=0,0,0&amp;vtp=1&amp;bt=1&amp;bbb=1"/>
              <p:cNvSpPr/>
              <p:nvPr/>
            </p:nvSpPr>
            <p:spPr>
              <a:xfrm>
                <a:off x="722376" y="972000"/>
                <a:ext cx="10753344" cy="41789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（2）求一个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在裂变反应中释放的核能的表达式（用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表示）；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52_1#45ebbe2c7?vop=1&amp;pid=7fa4db6f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17894"/>
              </a:xfrm>
              <a:prstGeom prst="rect">
                <a:avLst/>
              </a:prstGeom>
              <a:blipFill rotWithShape="1">
                <a:blip r:embed="rId1"/>
                <a:stretch>
                  <a:fillRect l="-4" t="-108" b="-123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3_1#45ebbe2c7?vop=1&amp;vop=1&amp;pid=7fa4db6f6&amp;color=0,0,0&amp;vtp=1&amp;bbb=1"/>
              <p:cNvSpPr/>
              <p:nvPr/>
            </p:nvSpPr>
            <p:spPr>
              <a:xfrm>
                <a:off x="722376" y="1441837"/>
                <a:ext cx="10753344" cy="40132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𝚫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𝑬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𝟒</m:t>
                        </m:r>
                      </m:sub>
                    </m:sSub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𝒄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53_1#45ebbe2c7?vop=1&amp;vop=1&amp;pid=7fa4db6f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41837"/>
                <a:ext cx="10753344" cy="401320"/>
              </a:xfrm>
              <a:prstGeom prst="rect">
                <a:avLst/>
              </a:prstGeom>
              <a:blipFill rotWithShape="1">
                <a:blip r:embed="rId2"/>
                <a:stretch>
                  <a:fillRect l="-4" t="-96" b="-138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54_1#45ebbe2c7?vop=1&amp;vop=1&amp;pid=7fa4db6f6&amp;color=0,0,0&amp;vtp=1&amp;bbb=1"/>
              <p:cNvSpPr/>
              <p:nvPr/>
            </p:nvSpPr>
            <p:spPr>
              <a:xfrm>
                <a:off x="722376" y="1844617"/>
                <a:ext cx="10753344" cy="9063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反应前后质量亏损为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根据爱因斯坦质能方程得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54_1#45ebbe2c7?vop=1&amp;vop=1&amp;pid=7fa4db6f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4617"/>
                <a:ext cx="10753344" cy="906336"/>
              </a:xfrm>
              <a:prstGeom prst="rect">
                <a:avLst/>
              </a:prstGeom>
              <a:blipFill rotWithShape="1">
                <a:blip r:embed="rId3"/>
                <a:stretch>
                  <a:fillRect l="-4" t="-64" b="-5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5_1#786b82dac?vop=1&amp;pid=7fa4db6f6&amp;color=0,0,0&amp;vtp=1&amp;bt=1&amp;bbb=1&amp;hb=1"/>
              <p:cNvSpPr/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（3）若某原子弹装料为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，其中大约有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发生裂变，真实的裂变情况有很多种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设发生的都是上述裂变反应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，已知阿伏伽德罗常数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mol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，求这颗原子弹释放的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能量约为多少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？（结果保留2位有效数字,单位为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55_1#786b82dac?vop=1&amp;pid=7fa4db6f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909" b="-3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6_1#786b82dac?vop=1&amp;vop=1&amp;pid=7fa4db6f6&amp;color=0,0,0&amp;vtp=1&amp;bbb=1"/>
              <p:cNvSpPr/>
              <p:nvPr/>
            </p:nvSpPr>
            <p:spPr>
              <a:xfrm>
                <a:off x="722376" y="2345378"/>
                <a:ext cx="10753344" cy="40132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𝟕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𝟐𝟔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𝐌𝐞𝐕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56_1#786b82dac?vop=1&amp;vop=1&amp;pid=7fa4db6f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45378"/>
                <a:ext cx="10753344" cy="401320"/>
              </a:xfrm>
              <a:prstGeom prst="rect">
                <a:avLst/>
              </a:prstGeom>
              <a:blipFill rotWithShape="1">
                <a:blip r:embed="rId2"/>
                <a:stretch>
                  <a:fillRect l="-4" t="-80" b="-138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57_1#786b82dac?vop=1&amp;vop=1&amp;pid=7fa4db6f6&amp;color=0,0,0&amp;vtp=1&amp;bbb=1&amp;hb=1"/>
              <p:cNvSpPr/>
              <p:nvPr/>
            </p:nvSpPr>
            <p:spPr>
              <a:xfrm>
                <a:off x="722376" y="2748158"/>
                <a:ext cx="10753344" cy="27628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在裂变反应中亏损的质量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043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913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这颗原子弹中发生裂变的铀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235的质量约为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235的摩尔质量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代入数据得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57_1#786b82dac?vop=1&amp;vop=1&amp;pid=7fa4db6f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48158"/>
                <a:ext cx="10753344" cy="2762885"/>
              </a:xfrm>
              <a:prstGeom prst="rect">
                <a:avLst/>
              </a:prstGeom>
              <a:blipFill rotWithShape="1">
                <a:blip r:embed="rId3"/>
                <a:stretch>
                  <a:fillRect l="-4" t="-19" b="-20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8_1#1115942ad?vop=1&amp;pid=3b0ff8dd2&amp;color=0,0,0&amp;vtp=1&amp;bt=1&amp;bbb=1&amp;hb=1"/>
              <p:cNvSpPr/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[江苏连云港多校2025高二下联考]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我国首艘攻击型核潜艇，其核反应堆采用的燃料是铀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235，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用一个动能约为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的热中子（慢中子）轰击铀235，生成不稳定的铀236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，从而再裂变为钡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144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和氪89，同时放出能量和3个快中子，而快中子不利于铀235的裂变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.为了能使裂变反应继续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，需要将反应中放出的快中子减速，从而使生成的中子继续撞击其他铀235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.有一种减速的方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法是用石墨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（碳12，质量可视为中子的12倍）作为减速剂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，设中子与碳原子的碰撞是对心弹性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碰撞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可能用到的数据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845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lg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072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58_1#1115942ad?vop=1&amp;pid=3b0ff8dd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992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58_2#1115942ad?vop=1&amp;pid=3b0ff8dd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53712" y="3865885"/>
            <a:ext cx="3090672" cy="14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9_1#63ed83021?vop=1&amp;pid=1115942ad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（1）写出核反应方程；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60_1#63ed83021?vop=1&amp;vop=1&amp;pid=1115942ad&amp;color=0,0,0&amp;vtp=1&amp;bbb=1"/>
              <p:cNvSpPr/>
              <p:nvPr/>
            </p:nvSpPr>
            <p:spPr>
              <a:xfrm>
                <a:off x="722376" y="1386528"/>
                <a:ext cx="10753344" cy="43573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𝟗𝟐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𝟐𝟑𝟓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𝐔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𝐧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𝟓𝟔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𝟏𝟒𝟒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𝐁𝐚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𝟑𝟔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𝟖𝟗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𝐊𝐫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𝐧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60_1#63ed83021?vop=1&amp;vop=1&amp;pid=1115942a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435737"/>
              </a:xfrm>
              <a:prstGeom prst="rect">
                <a:avLst/>
              </a:prstGeom>
              <a:blipFill rotWithShape="1">
                <a:blip r:embed="rId1"/>
                <a:stretch>
                  <a:fillRect l="-4" t="-74" b="-135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61_1#63ed83021?vop=1&amp;vop=1&amp;pid=1115942ad&amp;color=0,0,0&amp;vtp=1&amp;bbb=1"/>
              <p:cNvSpPr/>
              <p:nvPr/>
            </p:nvSpPr>
            <p:spPr>
              <a:xfrm>
                <a:off x="722376" y="1873954"/>
                <a:ext cx="10753344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根据质量数守恒和电荷数守恒可知核反应方程为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235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Ba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89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Kr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61_1#63ed83021?vop=1&amp;vop=1&amp;pid=1115942a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3954"/>
                <a:ext cx="10753344" cy="434785"/>
              </a:xfrm>
              <a:prstGeom prst="rect">
                <a:avLst/>
              </a:prstGeom>
              <a:blipFill rotWithShape="1">
                <a:blip r:embed="rId2"/>
                <a:stretch>
                  <a:fillRect l="-4" t="-16" b="-139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62_1#f5132183c?vop=1&amp;pid=1115942ad&amp;color=0,0,0&amp;mp=1&amp;vtp=1&amp;bt=1&amp;bbb=1&amp;hb=1"/>
              <p:cNvSpPr/>
              <p:nvPr/>
            </p:nvSpPr>
            <p:spPr>
              <a:xfrm>
                <a:off x="722376" y="972000"/>
                <a:ext cx="10753344" cy="8467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（2）一个动能为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的快中子与静止的碳原子碰撞一次后损失的动能为原来动能的多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少倍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？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62_1#f5132183c?vop=1&amp;pid=1115942ad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6709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319" b="-49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AN.63_1#f5132183c?vop=1&amp;vop=1&amp;pid=1115942ad&amp;color=0,0,0&amp;vtp=1&amp;bbb=1"/>
          <p:cNvSpPr/>
          <p:nvPr/>
        </p:nvSpPr>
        <p:spPr>
          <a:xfrm>
            <a:off x="722376" y="1864937"/>
            <a:ext cx="10753344" cy="39547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0.286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64_1#f5132183c?vop=1&amp;vop=1&amp;pid=1115942ad&amp;color=0,0,0&amp;vtp=1&amp;bbb=1&amp;hb=1"/>
              <p:cNvSpPr/>
              <p:nvPr/>
            </p:nvSpPr>
            <p:spPr>
              <a:xfrm>
                <a:off x="722376" y="2262447"/>
                <a:ext cx="10753344" cy="391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设中子和碳核的质量分别为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,碰撞前中子的速度为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,碰撞后中子和碳核的速度分别为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,因为碰撞是对心弹性碰撞,所以在碰撞前后,动量和机械能均守恒,有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𝑚𝑣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𝑀𝑣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𝑀𝑣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代入解得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损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64_1#f5132183c?vop=1&amp;vop=1&amp;pid=1115942a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62447"/>
                <a:ext cx="10753344" cy="3911600"/>
              </a:xfrm>
              <a:prstGeom prst="rect">
                <a:avLst/>
              </a:prstGeom>
              <a:blipFill rotWithShape="1">
                <a:blip r:embed="rId2"/>
                <a:stretch>
                  <a:fillRect l="-4" t="-15" r="-224" b="-3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65_1#e07190494?vop=1&amp;pid=1115942ad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（3）一个动能为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的快中子需要与静止的碳原子碰撞多少次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，才能减速成为慢中子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动能为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）？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65_1#e07190494?vop=1&amp;pid=1115942a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319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AN.66_1#e07190494?vop=1&amp;vop=1&amp;pid=1115942ad&amp;color=0,0,0&amp;vtp=1&amp;bbb=1"/>
          <p:cNvSpPr/>
          <p:nvPr/>
        </p:nvSpPr>
        <p:spPr>
          <a:xfrm>
            <a:off x="722376" y="1834203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54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S.67_1#e07190494?vop=1&amp;vop=1&amp;pid=1115942ad&amp;color=0,0,0&amp;vtp=1&amp;bt=1&amp;bbb=1"/>
              <p:cNvSpPr/>
              <p:nvPr/>
            </p:nvSpPr>
            <p:spPr>
              <a:xfrm>
                <a:off x="722376" y="969264"/>
                <a:ext cx="10753344" cy="3670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第一次碰撞后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设经过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2、3、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次碰撞后,中子的能量依次为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,则有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……</a:t>
                </a:r>
                <a:endParaRPr lang="en-US" altLang="zh-CN" sz="2200" dirty="0">
                  <a:latin typeface="宋体" panose="02010600030101010101" pitchFamily="2" charset="-122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6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lg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𝑛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lg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den>
                        </m:f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lg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.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025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.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75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6</m:t>
                                </m:r>
                              </m:sup>
                            </m:sSup>
                          </m:den>
                        </m:f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lg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den>
                        </m:f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lg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7</m:t>
                                </m:r>
                              </m:sup>
                            </m:sSup>
                          </m:den>
                        </m:f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lg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den>
                        </m:f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845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×(−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072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O_6_AS.67_1#e07190494?vop=1&amp;vop=1&amp;pid=1115942a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3670300"/>
              </a:xfrm>
              <a:prstGeom prst="rect">
                <a:avLst/>
              </a:prstGeom>
              <a:blipFill rotWithShape="1">
                <a:blip r:embed="rId1"/>
                <a:stretch>
                  <a:fillRect l="-4" t="-7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63fe8d24a?vop=1&amp;vop=1&amp;pid=658275f00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核裂变是指重核被中子轰击后分裂成两个或多个中等大小的原子核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,故根据核裂变的定义只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B选项正确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选项是轻核聚变,C、D选项都是人工核反应.故选B.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63fe8d24a?vop=1&amp;vop=1&amp;pid=658275f0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r="-39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c357f48bc?vop=1&amp;pid=7058e0d64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[甘肃白银2025高二下期末]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中科院合肥物质科学研究院有“人造太阳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”之称的全超导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托卡马克核聚变实验装置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EAST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已创造新的世界纪录，成功实现可重复的1.2亿摄氏度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101秒和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1.6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亿摄氏度20秒等离子体运行，向核聚变能源应用迈出重要一步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.下列关于聚变的说法正确的是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_1#c357f48bc?vop=1&amp;pid=7058e0d6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175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c357f48bc.bracket?vop=1&amp;pid=7058e0d64&amp;color=0,0,0&amp;vpa=2&amp;vtp=1&amp;bbb=1"/>
          <p:cNvSpPr/>
          <p:nvPr/>
        </p:nvSpPr>
        <p:spPr>
          <a:xfrm>
            <a:off x="960501" y="2324550"/>
            <a:ext cx="542036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</a:t>
            </a:r>
            <a:endParaRPr lang="en-US" altLang="zh-CN" sz="2000" dirty="0"/>
          </a:p>
        </p:txBody>
      </p:sp>
      <p:sp>
        <p:nvSpPr>
          <p:cNvPr id="4" name="QC_5_BD.4_2#c357f48bc.choices?vop=1&amp;pid=7058e0d64&amp;color=0,0,0&amp;vtp=1&amp;bbb=1"/>
          <p:cNvSpPr/>
          <p:nvPr/>
        </p:nvSpPr>
        <p:spPr>
          <a:xfrm>
            <a:off x="722376" y="279127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A.两个原子核发生聚变时，其质量数守恒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.两个轻核结合成质量较大的核，总质量比聚变前的大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.两个轻核结合成质量较大的核，核子的比结合能增加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.核聚变比核裂变更为安全、清洁，它是目前利用核能的主要方式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c357f48bc?vop=1&amp;vop=1&amp;pid=7058e0d64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核反应都遵循质量数守恒和电荷数守恒,故A正确；两个轻核结合成质量较大的核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,结合时放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出能量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,出现质量亏损,则总质量比聚变前的小,故B错误；两个轻核结合成质量较大的核,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放出能量,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总的结合能增加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,则核子的比结合能增加,故C正确；与裂变相比,轻核聚变辐射极少,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废物容易处理,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更为安全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、清洁，但是目前聚变还不能进行控制,目前利用核能的主要方式是裂变,故D错误.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fe25c2879?vop=1&amp;pid=7058e0d64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fe25c2879.bracket?vop=1&amp;pid=7058e0d64&amp;color=0,0,0&amp;vpa=3&amp;vtp=1"/>
          <p:cNvSpPr/>
          <p:nvPr/>
        </p:nvSpPr>
        <p:spPr>
          <a:xfrm>
            <a:off x="3165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7_2#fe25c2879.choices?vop=1&amp;pid=7058e0d64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A.聚变反应一定比裂变反应释放的能量多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.聚变反应比裂变反应每个核子平均释放的能量一定大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.聚变反应中粒子的比结合能变小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.聚变反应中由于形成质量较大的核，故反应后质量变大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fe25c2879?vop=1&amp;vop=1&amp;pid=7058e0d64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裂变反应参与的核子数目可以远大于聚变反应,故聚变反应释放的总能量不一定多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,但聚变反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应比裂变反应每个核子平均释放的能量一定多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,故A错误,B正确;由于聚变反应释放能量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,所以粒子的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比结合能变大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,故C错误；由于核反应中发生质量亏损,故聚变反应后质量变小,故D错误.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0_1#a547705fe?vop=1&amp;pid=c29b8673e&amp;color=0,0,0&amp;vtp=1&amp;bt=1&amp;bbb=1&amp;hb=1"/>
              <p:cNvSpPr/>
              <p:nvPr/>
            </p:nvSpPr>
            <p:spPr>
              <a:xfrm>
                <a:off x="722376" y="972000"/>
                <a:ext cx="10753344" cy="20242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4.我国自主研发的“玲龙一号”核反应堆，是全球首个陆上商用模块化小堆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，核反应方程为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235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20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141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2000" b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  <m:limLow>
                      <m:limLow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</m:e>
                          <m:li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𝛾</m:t>
                            </m:r>
                          </m:lim>
                        </m:limUpp>
                      </m:e>
                      <m:li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36</m:t>
                        </m:r>
                      </m:lim>
                    </m:limLow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，反应产物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  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会发生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衰变.已知核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  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𝑦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质量分别是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043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913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0_1#a547705fe?vop=1&amp;pid=c29b8673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024253"/>
              </a:xfrm>
              <a:prstGeom prst="rect">
                <a:avLst/>
              </a:prstGeom>
              <a:blipFill rotWithShape="1">
                <a:blip r:embed="rId1"/>
                <a:stretch>
                  <a:fillRect l="-4" t="-22" b="-22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a547705fe.bracket?vop=1&amp;pid=c29b8673e&amp;color=0,0,0&amp;vpa=4&amp;vtp=1"/>
          <p:cNvSpPr/>
          <p:nvPr/>
        </p:nvSpPr>
        <p:spPr>
          <a:xfrm>
            <a:off x="5571744" y="25912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0_2#a547705fe.choices?vop=1&amp;pid=c29b8673e&amp;color=0,0,0&amp;vtp=1&amp;bbb=1"/>
              <p:cNvSpPr/>
              <p:nvPr/>
            </p:nvSpPr>
            <p:spPr>
              <a:xfrm>
                <a:off x="722376" y="2999745"/>
                <a:ext cx="10753344" cy="180009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A.核反应方程中的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核的比结合能小于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  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核的比结合能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  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的衰变方程为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    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𝑥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Ba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57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145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.一个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核裂变放出的核能约为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0_2#a547705fe.choices?vop=1&amp;pid=c29b8673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999745"/>
                <a:ext cx="10753344" cy="1800098"/>
              </a:xfrm>
              <a:prstGeom prst="rect">
                <a:avLst/>
              </a:prstGeom>
              <a:blipFill rotWithShape="1">
                <a:blip r:embed="rId2"/>
                <a:stretch>
                  <a:fillRect l="-4" b="-30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8866</Words>
  <Application>WPS 演示</Application>
  <PresentationFormat>宽屏</PresentationFormat>
  <Paragraphs>287</Paragraphs>
  <Slides>40</Slides>
  <Notes>41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65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Times New Roman</vt:lpstr>
      <vt:lpstr>Times New Roman</vt:lpstr>
      <vt:lpstr>宋体</vt:lpstr>
      <vt:lpstr>黑体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5</cp:revision>
  <dcterms:created xsi:type="dcterms:W3CDTF">2025-10-23T04:53:00Z</dcterms:created>
  <dcterms:modified xsi:type="dcterms:W3CDTF">2025-10-27T09:08:07Z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FF8C0AFB9CE946268689E89B03CC636F_12</vt:lpwstr>
  </property>
  <property fmtid="{D5CDD505-2E9C-101B-9397-08002B2CF9AE}" pid="3" name="KSOProductBuildVer">
    <vt:lpwstr>2052-12.1.0.23125</vt:lpwstr>
  </property>
</Properties>
</file>